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notesSlides/notesSlide2.xml" ContentType="application/vnd.openxmlformats-officedocument.presentationml.notesSlide+xml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Gill Sans"/>
      </a:defRPr>
    </a:lvl1pPr>
    <a:lvl2pPr indent="228600" latinLnBrk="0">
      <a:defRPr sz="1200">
        <a:latin typeface="+mn-lt"/>
        <a:ea typeface="+mn-ea"/>
        <a:cs typeface="+mn-cs"/>
        <a:sym typeface="Gill Sans"/>
      </a:defRPr>
    </a:lvl2pPr>
    <a:lvl3pPr indent="457200" latinLnBrk="0">
      <a:defRPr sz="1200">
        <a:latin typeface="+mn-lt"/>
        <a:ea typeface="+mn-ea"/>
        <a:cs typeface="+mn-cs"/>
        <a:sym typeface="Gill Sans"/>
      </a:defRPr>
    </a:lvl3pPr>
    <a:lvl4pPr indent="685800" latinLnBrk="0">
      <a:defRPr sz="1200">
        <a:latin typeface="+mn-lt"/>
        <a:ea typeface="+mn-ea"/>
        <a:cs typeface="+mn-cs"/>
        <a:sym typeface="Gill Sans"/>
      </a:defRPr>
    </a:lvl4pPr>
    <a:lvl5pPr indent="914400" latinLnBrk="0">
      <a:defRPr sz="1200">
        <a:latin typeface="+mn-lt"/>
        <a:ea typeface="+mn-ea"/>
        <a:cs typeface="+mn-cs"/>
        <a:sym typeface="Gill Sans"/>
      </a:defRPr>
    </a:lvl5pPr>
    <a:lvl6pPr indent="1143000" latinLnBrk="0">
      <a:defRPr sz="1200">
        <a:latin typeface="+mn-lt"/>
        <a:ea typeface="+mn-ea"/>
        <a:cs typeface="+mn-cs"/>
        <a:sym typeface="Gill Sans"/>
      </a:defRPr>
    </a:lvl6pPr>
    <a:lvl7pPr indent="1371600" latinLnBrk="0">
      <a:defRPr sz="1200">
        <a:latin typeface="+mn-lt"/>
        <a:ea typeface="+mn-ea"/>
        <a:cs typeface="+mn-cs"/>
        <a:sym typeface="Gill Sans"/>
      </a:defRPr>
    </a:lvl7pPr>
    <a:lvl8pPr indent="1600200" latinLnBrk="0">
      <a:defRPr sz="1200">
        <a:latin typeface="+mn-lt"/>
        <a:ea typeface="+mn-ea"/>
        <a:cs typeface="+mn-cs"/>
        <a:sym typeface="Gill Sans"/>
      </a:defRPr>
    </a:lvl8pPr>
    <a:lvl9pPr indent="1828800" latinLnBrk="0">
      <a:defRPr sz="1200">
        <a:latin typeface="+mn-lt"/>
        <a:ea typeface="+mn-ea"/>
        <a:cs typeface="+mn-cs"/>
        <a:sym typeface="Gill San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" name="Shape 1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Notes: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Notes: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3155344" y="6354397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1295400" y="822325"/>
            <a:ext cx="7162800" cy="2857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185862" y="3962400"/>
            <a:ext cx="3919538" cy="2895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500"/>
              </a:spcBef>
              <a:buSzTx/>
              <a:buNone/>
              <a:defRPr b="1" sz="2200">
                <a:solidFill>
                  <a:srgbClr val="005582"/>
                </a:solidFill>
              </a:defRPr>
            </a:lvl1pPr>
            <a:lvl2pPr marL="660888" indent="-241788">
              <a:lnSpc>
                <a:spcPct val="90000"/>
              </a:lnSpc>
              <a:spcBef>
                <a:spcPts val="500"/>
              </a:spcBef>
              <a:defRPr b="1" sz="2200">
                <a:solidFill>
                  <a:srgbClr val="005582"/>
                </a:solidFill>
              </a:defRPr>
            </a:lvl2pPr>
            <a:lvl3pPr marL="1104900" indent="-228600">
              <a:lnSpc>
                <a:spcPct val="90000"/>
              </a:lnSpc>
              <a:spcBef>
                <a:spcPts val="500"/>
              </a:spcBef>
              <a:defRPr b="1" sz="2200">
                <a:solidFill>
                  <a:srgbClr val="005582"/>
                </a:solidFill>
              </a:defRPr>
            </a:lvl3pPr>
            <a:lvl4pPr marL="1584960" indent="-251460">
              <a:lnSpc>
                <a:spcPct val="90000"/>
              </a:lnSpc>
              <a:spcBef>
                <a:spcPts val="500"/>
              </a:spcBef>
              <a:defRPr b="1" sz="2200">
                <a:solidFill>
                  <a:srgbClr val="005582"/>
                </a:solidFill>
              </a:defRPr>
            </a:lvl4pPr>
            <a:lvl5pPr marL="2070100" indent="-279400">
              <a:lnSpc>
                <a:spcPct val="90000"/>
              </a:lnSpc>
              <a:spcBef>
                <a:spcPts val="500"/>
              </a:spcBef>
              <a:defRPr b="1" sz="2200">
                <a:solidFill>
                  <a:srgbClr val="00558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45719" tIns="45719" rIns="45719" bIns="45719"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2pPr marL="764930"/>
            <a:lvl3pPr marL="1205345"/>
            <a:lvl4pPr marL="1691639"/>
            <a:lvl5pPr marL="218440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/>
          <p:nvPr>
            <p:ph type="sldNum" sz="quarter" idx="2"/>
          </p:nvPr>
        </p:nvSpPr>
        <p:spPr>
          <a:xfrm>
            <a:off x="3612544" y="6278197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2pPr marL="764930"/>
            <a:lvl3pPr marL="1205345"/>
            <a:lvl4pPr marL="1691639"/>
            <a:lvl5pPr marL="218440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3612544" y="6278197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8768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xfrm>
            <a:off x="3612544" y="6278197"/>
            <a:ext cx="273657" cy="26425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5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2pPr marL="764930"/>
            <a:lvl3pPr marL="1205345"/>
            <a:lvl4pPr marL="1691639"/>
            <a:lvl5pPr marL="218440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"/>
          <p:cNvSpPr/>
          <p:nvPr/>
        </p:nvSpPr>
        <p:spPr>
          <a:xfrm flipV="1">
            <a:off x="533399" y="6476999"/>
            <a:ext cx="6781802" cy="6352"/>
          </a:xfrm>
          <a:prstGeom prst="line">
            <a:avLst/>
          </a:prstGeom>
          <a:ln w="50800">
            <a:solidFill>
              <a:srgbClr val="2944B7"/>
            </a:solidFill>
          </a:ln>
        </p:spPr>
        <p:txBody>
          <a:bodyPr lIns="45719" rIns="45719"/>
          <a:lstStyle/>
          <a:p>
            <a:pPr algn="ctr">
              <a:spcBef>
                <a:spcPts val="800"/>
              </a:spcBef>
              <a:defRPr sz="36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4" name="ieeeblu" descr="ieeeblu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04112" y="6281737"/>
            <a:ext cx="1066801" cy="325438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IEEE Central Texas Section"/>
          <p:cNvSpPr txBox="1"/>
          <p:nvPr/>
        </p:nvSpPr>
        <p:spPr>
          <a:xfrm>
            <a:off x="1600200" y="6172200"/>
            <a:ext cx="56388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IEEE Central Texas Section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defRPr sz="1200">
                <a:solidFill>
                  <a:srgbClr val="00009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3412197" y="6315882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609600"/>
            <a:ext cx="77724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5582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8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726830" marR="0" indent="-30773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67245" marR="0" indent="-290945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653539" marR="0" indent="-32003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46300" marR="0" indent="-355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603500" marR="0" indent="-355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60700" marR="0" indent="-355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17900" marR="0" indent="-355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75100" marR="0" indent="-355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72400" y="6019800"/>
            <a:ext cx="11430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image.jpg" descr="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6172200"/>
            <a:ext cx="1371600" cy="385763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CTS San Antonio…"/>
          <p:cNvSpPr txBox="1"/>
          <p:nvPr>
            <p:ph type="title"/>
          </p:nvPr>
        </p:nvSpPr>
        <p:spPr>
          <a:xfrm>
            <a:off x="609600" y="762000"/>
            <a:ext cx="7391400" cy="3048000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CTS San Antonio </a:t>
            </a:r>
          </a:p>
          <a:p>
            <a:pPr>
              <a:defRPr b="0"/>
            </a:pPr>
            <a:r>
              <a:t>Vice Chair Report</a:t>
            </a:r>
          </a:p>
        </p:txBody>
      </p:sp>
      <p:sp>
        <p:nvSpPr>
          <p:cNvPr id="98" name="16 September 2017…"/>
          <p:cNvSpPr txBox="1"/>
          <p:nvPr>
            <p:ph type="body" sz="half" idx="1"/>
          </p:nvPr>
        </p:nvSpPr>
        <p:spPr>
          <a:xfrm>
            <a:off x="1143000" y="3810000"/>
            <a:ext cx="6553200" cy="3048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400"/>
            </a:pPr>
            <a:r>
              <a:t>16 September 2017</a:t>
            </a:r>
          </a:p>
          <a:p>
            <a:pPr>
              <a:spcBef>
                <a:spcPts val="0"/>
              </a:spcBef>
              <a:defRPr sz="2400"/>
            </a:pPr>
            <a:r>
              <a:t>Garrett Polhamus</a:t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3482828" y="6315882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hapters in San Antonio"/>
          <p:cNvSpPr txBox="1"/>
          <p:nvPr>
            <p:ph type="title" idx="4294967295"/>
          </p:nvPr>
        </p:nvSpPr>
        <p:spPr>
          <a:xfrm>
            <a:off x="685800" y="380999"/>
            <a:ext cx="7772400" cy="1143002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ctr">
              <a:defRPr sz="3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Chapters in San Antonio</a:t>
            </a:r>
          </a:p>
        </p:txBody>
      </p:sp>
      <p:sp>
        <p:nvSpPr>
          <p:cNvPr id="102" name="Engineering in Medicine and Biology…"/>
          <p:cNvSpPr txBox="1"/>
          <p:nvPr>
            <p:ph type="body" idx="4294967295"/>
          </p:nvPr>
        </p:nvSpPr>
        <p:spPr>
          <a:xfrm>
            <a:off x="1066800" y="1270000"/>
            <a:ext cx="7391400" cy="411480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Engineering in Medicine and Biology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Communications/Signal Processing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Computer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Power and Energy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Systems, Man and Cybernetics/Aerospace &amp; Electronic Systems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Technology and Engineering Management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Young Professionals</a:t>
            </a:r>
          </a:p>
          <a:p>
            <a:pPr marL="279734" indent="-279734" defTabSz="850391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sz="279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Life Members</a:t>
            </a:r>
          </a:p>
        </p:txBody>
      </p:sp>
      <p:pic>
        <p:nvPicPr>
          <p:cNvPr id="103" name="grandpaniece_wide-b2e4518864bbb0a17efd93242519344234368ee3-s6-c30.jpg" descr="grandpaniece_wide-b2e4518864bbb0a17efd93242519344234368ee3-s6-c3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49022" y="4352147"/>
            <a:ext cx="3459978" cy="1945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TS San Antonio"/>
          <p:cNvSpPr txBox="1"/>
          <p:nvPr>
            <p:ph type="title" idx="4294967295"/>
          </p:nvPr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ctr">
              <a:defRPr sz="36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CTS San Antonio</a:t>
            </a:r>
          </a:p>
        </p:txBody>
      </p:sp>
      <p:sp>
        <p:nvSpPr>
          <p:cNvPr id="108" name="Since January 2017…"/>
          <p:cNvSpPr txBox="1"/>
          <p:nvPr>
            <p:ph type="body" sz="half" idx="4294967295"/>
          </p:nvPr>
        </p:nvSpPr>
        <p:spPr>
          <a:xfrm>
            <a:off x="507999" y="1004281"/>
            <a:ext cx="8128001" cy="2709251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300789" indent="-300789" algn="just">
              <a:buSzPct val="100000"/>
              <a:buChar char="•"/>
              <a:defRPr sz="30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Since January 2017</a:t>
            </a:r>
          </a:p>
          <a:p>
            <a:pPr lvl="1" marL="681789" indent="-300789">
              <a:spcBef>
                <a:spcPts val="0"/>
              </a:spcBef>
              <a:buChar char="•"/>
              <a:defRPr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000"/>
              <a:t>Spring l</a:t>
            </a:r>
            <a:r>
              <a:t>eadership training</a:t>
            </a:r>
          </a:p>
          <a:p>
            <a:pPr marL="300789" indent="-300789" algn="just">
              <a:buSzPct val="100000"/>
              <a:buChar char="•"/>
              <a:defRPr sz="30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Remainder of 2017</a:t>
            </a:r>
          </a:p>
          <a:p>
            <a:pPr lvl="1" marL="661736" indent="-280736">
              <a:spcBef>
                <a:spcPts val="0"/>
              </a:spcBef>
              <a:buChar char="•"/>
              <a:defRPr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Chapter chair meeting in Sep</a:t>
            </a:r>
          </a:p>
          <a:p>
            <a:pPr lvl="1" marL="661736" indent="-280736">
              <a:spcBef>
                <a:spcPts val="0"/>
              </a:spcBef>
              <a:buChar char="•"/>
              <a:defRPr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IEEE Day-San Antonio in Oct (Gerardo is lead)</a:t>
            </a:r>
          </a:p>
          <a:p>
            <a:pPr lvl="1" marL="661736" indent="-280736">
              <a:spcBef>
                <a:spcPts val="0"/>
              </a:spcBef>
              <a:buChar char="•"/>
              <a:defRPr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Officer appreciation event in Dec</a:t>
            </a:r>
          </a:p>
        </p:txBody>
      </p:sp>
      <p:pic>
        <p:nvPicPr>
          <p:cNvPr id="109" name="8-Office-Holiday-Party-Fails1.jpg" descr="8-Office-Holiday-Party-Fails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5671" y="3747767"/>
            <a:ext cx="5348258" cy="23901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- Title Slide">
  <a:themeElements>
    <a:clrScheme name="Default - Title Sli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- Title Slide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Default - Title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- Title Slide">
  <a:themeElements>
    <a:clrScheme name="Default - Title Sli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- Title Slide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Default - Title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